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579" r:id="rId3"/>
    <p:sldId id="814" r:id="rId4"/>
    <p:sldId id="918" r:id="rId5"/>
    <p:sldId id="919" r:id="rId6"/>
    <p:sldId id="920" r:id="rId7"/>
    <p:sldId id="921" r:id="rId8"/>
    <p:sldId id="914" r:id="rId9"/>
    <p:sldId id="915" r:id="rId10"/>
    <p:sldId id="916" r:id="rId11"/>
    <p:sldId id="917" r:id="rId12"/>
    <p:sldId id="922" r:id="rId13"/>
    <p:sldId id="980" r:id="rId14"/>
    <p:sldId id="978" r:id="rId15"/>
    <p:sldId id="923" r:id="rId16"/>
    <p:sldId id="924" r:id="rId17"/>
    <p:sldId id="925" r:id="rId18"/>
    <p:sldId id="926" r:id="rId19"/>
    <p:sldId id="927" r:id="rId20"/>
    <p:sldId id="928" r:id="rId21"/>
    <p:sldId id="929" r:id="rId22"/>
    <p:sldId id="968" r:id="rId23"/>
    <p:sldId id="969" r:id="rId24"/>
    <p:sldId id="971" r:id="rId25"/>
    <p:sldId id="931" r:id="rId26"/>
    <p:sldId id="933" r:id="rId27"/>
    <p:sldId id="970" r:id="rId28"/>
    <p:sldId id="972" r:id="rId29"/>
    <p:sldId id="974" r:id="rId30"/>
    <p:sldId id="973" r:id="rId31"/>
    <p:sldId id="934" r:id="rId32"/>
    <p:sldId id="967" r:id="rId33"/>
    <p:sldId id="935" r:id="rId34"/>
    <p:sldId id="936" r:id="rId35"/>
    <p:sldId id="937" r:id="rId36"/>
    <p:sldId id="938" r:id="rId37"/>
    <p:sldId id="939" r:id="rId38"/>
    <p:sldId id="940" r:id="rId39"/>
    <p:sldId id="941" r:id="rId40"/>
    <p:sldId id="942" r:id="rId41"/>
    <p:sldId id="943" r:id="rId42"/>
    <p:sldId id="944" r:id="rId43"/>
    <p:sldId id="945" r:id="rId44"/>
    <p:sldId id="947" r:id="rId45"/>
    <p:sldId id="948" r:id="rId46"/>
    <p:sldId id="949" r:id="rId47"/>
    <p:sldId id="950" r:id="rId48"/>
    <p:sldId id="952" r:id="rId49"/>
    <p:sldId id="953" r:id="rId50"/>
    <p:sldId id="954" r:id="rId51"/>
    <p:sldId id="955" r:id="rId52"/>
    <p:sldId id="958" r:id="rId53"/>
    <p:sldId id="956" r:id="rId54"/>
    <p:sldId id="975" r:id="rId55"/>
    <p:sldId id="976" r:id="rId56"/>
    <p:sldId id="961" r:id="rId57"/>
    <p:sldId id="962" r:id="rId58"/>
    <p:sldId id="963" r:id="rId59"/>
    <p:sldId id="964" r:id="rId60"/>
    <p:sldId id="965" r:id="rId61"/>
    <p:sldId id="839" r:id="rId62"/>
    <p:sldId id="838" r:id="rId63"/>
    <p:sldId id="845" r:id="rId64"/>
    <p:sldId id="831" r:id="rId65"/>
    <p:sldId id="855" r:id="rId66"/>
    <p:sldId id="846" r:id="rId67"/>
    <p:sldId id="847" r:id="rId68"/>
    <p:sldId id="834" r:id="rId69"/>
    <p:sldId id="833" r:id="rId70"/>
    <p:sldId id="848" r:id="rId71"/>
    <p:sldId id="832" r:id="rId72"/>
    <p:sldId id="864" r:id="rId73"/>
    <p:sldId id="851" r:id="rId74"/>
    <p:sldId id="854" r:id="rId75"/>
    <p:sldId id="910" r:id="rId76"/>
    <p:sldId id="981" r:id="rId77"/>
    <p:sldId id="977" r:id="rId78"/>
    <p:sldId id="858" r:id="rId79"/>
    <p:sldId id="859" r:id="rId80"/>
    <p:sldId id="911" r:id="rId81"/>
    <p:sldId id="898" r:id="rId82"/>
    <p:sldId id="906" r:id="rId83"/>
    <p:sldId id="892" r:id="rId84"/>
    <p:sldId id="863" r:id="rId85"/>
    <p:sldId id="893" r:id="rId86"/>
    <p:sldId id="908" r:id="rId87"/>
    <p:sldId id="813" r:id="rId88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3249" autoAdjust="0"/>
  </p:normalViewPr>
  <p:slideViewPr>
    <p:cSldViewPr>
      <p:cViewPr>
        <p:scale>
          <a:sx n="105" d="100"/>
          <a:sy n="105" d="100"/>
        </p:scale>
        <p:origin x="-11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9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17270DE3-6626-4ADF-8A68-0E7971D1BA62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5FA22CA0-E8B4-4527-8DE3-B2D4AEAEB9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2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46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Edge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7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http://www.saskriversturgeon.ca/sturgeon_recovery/education/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http://www.fittrail.com/</a:t>
            </a:r>
          </a:p>
          <a:p>
            <a:r>
              <a:rPr lang="en-US" dirty="0" smtClean="0"/>
              <a:t>http://www.gfoutdoorfitness.com/img/large/Senior_Fitness.jpg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Edge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8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http://www.sandiegomagazine.com/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6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9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66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3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Existing park – shared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2CA0-E8B4-4527-8DE3-B2D4AEAEB97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6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2672-C009-483E-BEF5-3059CE991218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ED613-D638-4166-8844-A9E2F8AA16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7848600" cy="3048000"/>
          </a:xfrm>
        </p:spPr>
        <p:txBody>
          <a:bodyPr>
            <a:noAutofit/>
          </a:bodyPr>
          <a:lstStyle/>
          <a:p>
            <a:pPr algn="r"/>
            <a:r>
              <a:rPr lang="en-US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DISCOVER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7200" b="1" dirty="0" smtClean="0">
                <a:latin typeface="Arial" pitchFamily="34" charset="0"/>
                <a:cs typeface="Arial" pitchFamily="34" charset="0"/>
              </a:rPr>
            </a:br>
            <a:r>
              <a:rPr lang="en-US" sz="7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EXPLORE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7200" b="1" dirty="0" smtClean="0">
                <a:latin typeface="Arial" pitchFamily="34" charset="0"/>
                <a:cs typeface="Arial" pitchFamily="34" charset="0"/>
              </a:rPr>
            </a:b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ENVISION</a:t>
            </a:r>
            <a:endParaRPr lang="en-US" sz="72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304800"/>
            <a:ext cx="5791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SHORES PARK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THE CITY OF DEL MAR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5" descr="SDG-2 1111 6th Ave-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470526"/>
            <a:ext cx="2971800" cy="1093787"/>
          </a:xfrm>
          <a:prstGeom prst="rect">
            <a:avLst/>
          </a:prstGeom>
        </p:spPr>
      </p:pic>
      <p:pic>
        <p:nvPicPr>
          <p:cNvPr id="1026" name="Picture 2" descr="S:\- Projects\400-Parks, Municipal\14-409 Shores Park Master Plan\03-Presentations\Discover Phase Pres\Images\Official_Seal_of_the_City_of_Del_Mar_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5486400"/>
            <a:ext cx="990600" cy="990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638800" y="5193268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</a:rPr>
              <a:t>“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</a:rPr>
              <a:t>EXPLORE</a:t>
            </a:r>
            <a:r>
              <a:rPr lang="en-US" dirty="0" smtClean="0">
                <a:latin typeface="Arial" pitchFamily="34" charset="0"/>
              </a:rPr>
              <a:t>” PHASE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38800" y="548640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mtClean="0">
                <a:latin typeface="Arial" pitchFamily="34" charset="0"/>
              </a:rPr>
              <a:t>January 19, </a:t>
            </a:r>
            <a:r>
              <a:rPr lang="en-US" dirty="0" smtClean="0">
                <a:latin typeface="Arial" pitchFamily="34" charset="0"/>
              </a:rPr>
              <a:t>2016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48768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</a:rPr>
              <a:t>DEL MAR CITY COUNCIL MEEING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396651" y="2797115"/>
            <a:ext cx="533400" cy="6858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1828800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II Potential Amenities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Basketball (half court)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Multi-Purpose Court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(basketball/pickle ball/tennis etc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Children’s Playground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Outdoor Fitness Course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25425"/>
            <a:endParaRPr lang="en-US" dirty="0" smtClean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9800" y="490336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itchFamily="34" charset="0"/>
              </a:rPr>
              <a:t>POTENTIAL AMENITIES</a:t>
            </a:r>
          </a:p>
        </p:txBody>
      </p:sp>
    </p:spTree>
    <p:extLst>
      <p:ext uri="{BB962C8B-B14F-4D97-AF65-F5344CB8AC3E}">
        <p14:creationId xmlns:p14="http://schemas.microsoft.com/office/powerpoint/2010/main" val="5974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828800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III Potential Amenities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Amphitheater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Auditorium (Joint-use with Winston School)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Garden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Interpretive Education (plant ID tags, education signage,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Sports Fields (Youth Baseball/Softball)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Bocce Ball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25425"/>
            <a:endParaRPr lang="en-US" dirty="0" smtClean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0622" y="464314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itchFamily="34" charset="0"/>
              </a:rPr>
              <a:t>POTENTIAL AMENITIES</a:t>
            </a:r>
          </a:p>
        </p:txBody>
      </p:sp>
    </p:spTree>
    <p:extLst>
      <p:ext uri="{BB962C8B-B14F-4D97-AF65-F5344CB8AC3E}">
        <p14:creationId xmlns:p14="http://schemas.microsoft.com/office/powerpoint/2010/main" val="82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344269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18, 2015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 character exercises, case studies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05400" y="351472"/>
            <a:ext cx="4038600" cy="369332"/>
            <a:chOff x="5105400" y="351472"/>
            <a:chExt cx="4038600" cy="369332"/>
          </a:xfrm>
        </p:grpSpPr>
        <p:sp>
          <p:nvSpPr>
            <p:cNvPr id="5" name="Rectangle 4"/>
            <p:cNvSpPr/>
            <p:nvPr/>
          </p:nvSpPr>
          <p:spPr>
            <a:xfrm>
              <a:off x="5105400" y="381000"/>
              <a:ext cx="40386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351472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</a:rPr>
                <a:t>COMMUNITY WORKSHOP #2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4560" r="20016" b="15412"/>
          <a:stretch/>
        </p:blipFill>
        <p:spPr>
          <a:xfrm>
            <a:off x="5486400" y="1171168"/>
            <a:ext cx="3505200" cy="2868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5556" r="5000" b="18889"/>
          <a:stretch/>
        </p:blipFill>
        <p:spPr>
          <a:xfrm>
            <a:off x="228600" y="1171169"/>
            <a:ext cx="5099648" cy="2868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7778" r="14996" b="7778"/>
          <a:stretch/>
        </p:blipFill>
        <p:spPr>
          <a:xfrm>
            <a:off x="2514600" y="4194554"/>
            <a:ext cx="3083064" cy="2358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18277" b="3946"/>
          <a:stretch/>
        </p:blipFill>
        <p:spPr>
          <a:xfrm>
            <a:off x="228600" y="4180988"/>
            <a:ext cx="2138818" cy="2380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8888" r="1666" b="6667"/>
          <a:stretch/>
        </p:blipFill>
        <p:spPr>
          <a:xfrm>
            <a:off x="5715000" y="4180989"/>
            <a:ext cx="3279331" cy="23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888" y="351472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18, 2015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esign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 exercise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05400" y="351472"/>
            <a:ext cx="4038600" cy="369332"/>
            <a:chOff x="5105400" y="351472"/>
            <a:chExt cx="4038600" cy="369332"/>
          </a:xfrm>
        </p:grpSpPr>
        <p:sp>
          <p:nvSpPr>
            <p:cNvPr id="5" name="Rectangle 4"/>
            <p:cNvSpPr/>
            <p:nvPr/>
          </p:nvSpPr>
          <p:spPr>
            <a:xfrm>
              <a:off x="5105400" y="381000"/>
              <a:ext cx="40386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351472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</a:rPr>
                <a:t>COMMUNITY WORKSHOP #2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1894" r="17500" b="14984"/>
          <a:stretch/>
        </p:blipFill>
        <p:spPr>
          <a:xfrm>
            <a:off x="4523015" y="4160465"/>
            <a:ext cx="4163785" cy="2438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25" y="1219200"/>
            <a:ext cx="4168375" cy="2783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1852" r="14277" b="15556"/>
          <a:stretch/>
        </p:blipFill>
        <p:spPr>
          <a:xfrm>
            <a:off x="685800" y="4157690"/>
            <a:ext cx="3679004" cy="2441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8" y="1219200"/>
            <a:ext cx="3727728" cy="27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te Analysis 5-28-15 cropped.jpg"/>
          <p:cNvPicPr>
            <a:picLocks noChangeAspect="1"/>
          </p:cNvPicPr>
          <p:nvPr/>
        </p:nvPicPr>
        <p:blipFill rotWithShape="1">
          <a:blip r:embed="rId2" cstate="print"/>
          <a:srcRect l="4127" r="7344"/>
          <a:stretch/>
        </p:blipFill>
        <p:spPr>
          <a:xfrm>
            <a:off x="3990108" y="0"/>
            <a:ext cx="5153891" cy="6858000"/>
          </a:xfrm>
          <a:prstGeom prst="rect">
            <a:avLst/>
          </a:prstGeom>
        </p:spPr>
      </p:pic>
      <p:pic>
        <p:nvPicPr>
          <p:cNvPr id="7" name="Picture 6" descr="BikeL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5715001"/>
            <a:ext cx="558398" cy="127008"/>
          </a:xfrm>
          <a:prstGeom prst="rect">
            <a:avLst/>
          </a:prstGeom>
        </p:spPr>
      </p:pic>
      <p:pic>
        <p:nvPicPr>
          <p:cNvPr id="8" name="Picture 7" descr="exisitng torrey p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6019802"/>
            <a:ext cx="533400" cy="511865"/>
          </a:xfrm>
          <a:prstGeom prst="rect">
            <a:avLst/>
          </a:prstGeom>
        </p:spPr>
      </p:pic>
      <p:pic>
        <p:nvPicPr>
          <p:cNvPr id="9" name="Picture 8" descr="Ped Entry W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2802"/>
            <a:ext cx="990600" cy="481487"/>
          </a:xfrm>
          <a:prstGeom prst="rect">
            <a:avLst/>
          </a:prstGeom>
        </p:spPr>
      </p:pic>
      <p:pic>
        <p:nvPicPr>
          <p:cNvPr id="10" name="Picture 9" descr="Prevailing Wi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1" y="2450071"/>
            <a:ext cx="651465" cy="228251"/>
          </a:xfrm>
          <a:prstGeom prst="rect">
            <a:avLst/>
          </a:prstGeom>
        </p:spPr>
      </p:pic>
      <p:pic>
        <p:nvPicPr>
          <p:cNvPr id="11" name="Picture 10" descr="section symbo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922" y="1988764"/>
            <a:ext cx="846679" cy="221036"/>
          </a:xfrm>
          <a:prstGeom prst="rect">
            <a:avLst/>
          </a:prstGeom>
        </p:spPr>
      </p:pic>
      <p:pic>
        <p:nvPicPr>
          <p:cNvPr id="12" name="Picture 11" descr="slop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3944" y="4495800"/>
            <a:ext cx="261855" cy="465332"/>
          </a:xfrm>
          <a:prstGeom prst="rect">
            <a:avLst/>
          </a:prstGeom>
        </p:spPr>
      </p:pic>
      <p:pic>
        <p:nvPicPr>
          <p:cNvPr id="13" name="Picture 12" descr="stormwat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" y="5114134"/>
            <a:ext cx="618657" cy="372266"/>
          </a:xfrm>
          <a:prstGeom prst="rect">
            <a:avLst/>
          </a:prstGeom>
        </p:spPr>
      </p:pic>
      <p:pic>
        <p:nvPicPr>
          <p:cNvPr id="14" name="Picture 13" descr="vehic_Circ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" y="2924632"/>
            <a:ext cx="511865" cy="231095"/>
          </a:xfrm>
          <a:prstGeom prst="rect">
            <a:avLst/>
          </a:prstGeom>
        </p:spPr>
      </p:pic>
      <p:pic>
        <p:nvPicPr>
          <p:cNvPr id="15" name="Picture 14" descr="ViewShe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3367" y="3821668"/>
            <a:ext cx="352432" cy="5583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916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SECTION 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24500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PREVAILING WINDS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600" y="2907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VEHICULAR CIRCULATION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3352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PEDESTRIAN ENTRY WAY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3886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VIEW SHED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600" y="5029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STORMWATER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4495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EXISTING SLOPES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0" y="5574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BIKE 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6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EXISTING TORREY PINE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4594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 pitchFamily="2"/>
              </a:rPr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14400"/>
            <a:ext cx="3048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00" y="92606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34723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0"/>
            <a:ext cx="82296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6344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DRAFT PARK PROGRAM ALTERNATIVES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22365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3</a:t>
            </a:r>
          </a:p>
        </p:txBody>
      </p:sp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9924" r="3933" b="27055"/>
          <a:stretch>
            <a:fillRect/>
          </a:stretch>
        </p:blipFill>
        <p:spPr bwMode="auto">
          <a:xfrm>
            <a:off x="416131" y="2726793"/>
            <a:ext cx="2514355" cy="27211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02053" y="2168703"/>
            <a:ext cx="2208547" cy="37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C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16870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2168703"/>
            <a:ext cx="20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A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3" cstate="print"/>
          <a:srcRect l="8015" t="9570" r="4059" b="26389"/>
          <a:stretch>
            <a:fillRect/>
          </a:stretch>
        </p:blipFill>
        <p:spPr bwMode="auto">
          <a:xfrm>
            <a:off x="3272318" y="2705677"/>
            <a:ext cx="2590800" cy="2829646"/>
          </a:xfrm>
          <a:prstGeom prst="rect">
            <a:avLst/>
          </a:prstGeom>
          <a:noFill/>
        </p:spPr>
      </p:pic>
      <p:pic>
        <p:nvPicPr>
          <p:cNvPr id="13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4" cstate="print"/>
          <a:srcRect l="8132" t="10074" r="4061" b="26201"/>
          <a:stretch>
            <a:fillRect/>
          </a:stretch>
        </p:blipFill>
        <p:spPr bwMode="auto">
          <a:xfrm>
            <a:off x="6135790" y="2700683"/>
            <a:ext cx="2603914" cy="28346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79443" y="1389066"/>
            <a:ext cx="389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“Bubble Diagrams”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418" y="5697971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Our goal is to affirm that the three draft program alternatives that have been developed represent what has been heard from community feedback and direction up to this point.</a:t>
            </a:r>
          </a:p>
        </p:txBody>
      </p:sp>
    </p:spTree>
    <p:extLst>
      <p:ext uri="{BB962C8B-B14F-4D97-AF65-F5344CB8AC3E}">
        <p14:creationId xmlns:p14="http://schemas.microsoft.com/office/powerpoint/2010/main" val="16952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6157"/>
          <a:stretch>
            <a:fillRect/>
          </a:stretch>
        </p:blipFill>
        <p:spPr bwMode="auto">
          <a:xfrm>
            <a:off x="2438399" y="762000"/>
            <a:ext cx="5360069" cy="6096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105400" y="381000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72200" y="3514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26996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A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5400" y="181928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43600" y="1640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28600"/>
            <a:ext cx="7924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A – Amenities Summary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Existing Community Building with addition to accommodate indoor meeting/recreational space, restroom (1,200sf addition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Parking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9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Stratford (4 handicap spaces), school parking 14 spaces at south side, 15 spaces near hotel (33 total)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Garden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pathways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benches for sitting, enjoying views, reading, meditating, etc.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leash dog area (no obvious or rigid fences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at lower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09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Open turf for flexible play</a:t>
            </a:r>
          </a:p>
          <a:p>
            <a:pPr marL="115887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Natural children’s play elements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Trees and structures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Restroom integrated into the slope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Multi-use sport court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Fitness Stations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6877" y="291682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609600" y="838200"/>
            <a:ext cx="228600" cy="4495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54977" y="55076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85800" y="5403711"/>
            <a:ext cx="152400" cy="8446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633194" y="6367046"/>
            <a:ext cx="205006" cy="29360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4977" y="62696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6367046"/>
            <a:ext cx="70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Interpretive Education (plant ID tags, education signage, etc.)</a:t>
            </a:r>
          </a:p>
        </p:txBody>
      </p:sp>
    </p:spTree>
    <p:extLst>
      <p:ext uri="{BB962C8B-B14F-4D97-AF65-F5344CB8AC3E}">
        <p14:creationId xmlns:p14="http://schemas.microsoft.com/office/powerpoint/2010/main" val="17688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61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4572000" y="13354"/>
            <a:ext cx="2286000" cy="303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88770" y="2362200"/>
            <a:ext cx="6983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PROJECT PROCESS AND SCHEDULE</a:t>
            </a:r>
            <a:endParaRPr lang="en-US" sz="3600" dirty="0" smtClean="0">
              <a:latin typeface="Arial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“DISCOVER” AND “EXPLORE” PHASES AND RESULTS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DRAFT PARK PROGRAM ALTERNATIVES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CONCLUSION AND DISCUSSION</a:t>
            </a:r>
          </a:p>
          <a:p>
            <a:pPr marL="342900" indent="-342900">
              <a:buAutoNum type="arabicPeriod"/>
            </a:pP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8770" y="0"/>
            <a:ext cx="755523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8400" y="48095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</a:rPr>
              <a:t>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 rotWithShape="1">
          <a:blip r:embed="rId2" cstate="print"/>
          <a:srcRect l="45562" t="11472" r="11721" b="60041"/>
          <a:stretch/>
        </p:blipFill>
        <p:spPr bwMode="auto">
          <a:xfrm>
            <a:off x="2743200" y="228600"/>
            <a:ext cx="6248400" cy="624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Picture 4" descr="dmcb-exterior-aug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3086100" cy="20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0" t="10975" r="26797" b="57439"/>
          <a:stretch/>
        </p:blipFill>
        <p:spPr>
          <a:xfrm>
            <a:off x="152400" y="3423862"/>
            <a:ext cx="3086100" cy="27612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8275" y="4521200"/>
            <a:ext cx="444892" cy="3230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4572000" y="1752600"/>
            <a:ext cx="16002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- Projects\400-Parks, Municipal\14-409 Shores Park Master Plan\02-Prelim Design\-Case Studies\Images\Case Studies\Teardrop Park\Not Used\teardrop-park-pla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03199"/>
            <a:ext cx="9144001" cy="66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44958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Michael Van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Valkenburgh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Associates. Photo Credit: Natural Learning Initiative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:\- Projects\400-Parks, Municipal\12-415 Gonzales Canyon Neighborhood Park\Images\2013 04 02 GDP materials\Play ground_006-Alta-Laguna-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5708"/>
          <a:stretch>
            <a:fillRect/>
          </a:stretch>
        </p:blipFill>
        <p:spPr bwMode="auto">
          <a:xfrm>
            <a:off x="4710113" y="230188"/>
            <a:ext cx="390048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LS 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2308" r="9818"/>
          <a:stretch>
            <a:fillRect/>
          </a:stretch>
        </p:blipFill>
        <p:spPr bwMode="auto">
          <a:xfrm>
            <a:off x="342900" y="228600"/>
            <a:ext cx="421481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381000" y="6294438"/>
            <a:ext cx="5486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bg1"/>
                </a:solidFill>
              </a:rPr>
              <a:t>5-12 Play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399"/>
            <a:ext cx="4176713" cy="27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4"/>
          <a:stretch/>
        </p:blipFill>
        <p:spPr>
          <a:xfrm>
            <a:off x="4800600" y="4038600"/>
            <a:ext cx="4060151" cy="263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795927" y="30822"/>
            <a:ext cx="5704545" cy="392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66964"/>
            <a:ext cx="3886200" cy="2604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5562600" y="2209800"/>
            <a:ext cx="1600200" cy="2209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62500" b="37038"/>
          <a:stretch>
            <a:fillRect/>
          </a:stretch>
        </p:blipFill>
        <p:spPr bwMode="auto">
          <a:xfrm>
            <a:off x="1828800" y="76200"/>
            <a:ext cx="5105401" cy="36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86200"/>
            <a:ext cx="5105400" cy="27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21336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Mark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Ylen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/Democrat Herald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b="14544"/>
          <a:stretch/>
        </p:blipFill>
        <p:spPr>
          <a:xfrm>
            <a:off x="1066800" y="3041792"/>
            <a:ext cx="7241010" cy="3816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t="3610" r="61" b="22809"/>
          <a:stretch/>
        </p:blipFill>
        <p:spPr>
          <a:xfrm>
            <a:off x="4927300" y="0"/>
            <a:ext cx="338051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"/>
          <a:stretch/>
        </p:blipFill>
        <p:spPr>
          <a:xfrm>
            <a:off x="1066801" y="-57008"/>
            <a:ext cx="3733800" cy="29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6705600" y="4648200"/>
            <a:ext cx="4572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23849" r="17500" b="10879"/>
          <a:stretch/>
        </p:blipFill>
        <p:spPr>
          <a:xfrm>
            <a:off x="2133600" y="76200"/>
            <a:ext cx="5181600" cy="3022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004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322487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0">
              <a:tabLst>
                <a:tab pos="91440" algn="l"/>
              </a:tabLst>
            </a:pP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DISCOVER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Spring 2015 – Community-Wide Survey, Pop-up Events, and 20 Interest </a:t>
            </a:r>
          </a:p>
          <a:p>
            <a:pPr indent="6350">
              <a:tabLst>
                <a:tab pos="91440" algn="l"/>
              </a:tabLst>
            </a:pPr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         Group Interviews, Park and Recreation Commission, </a:t>
            </a:r>
          </a:p>
          <a:p>
            <a:pPr indent="6350">
              <a:tabLst>
                <a:tab pos="91440" algn="l"/>
              </a:tabLst>
            </a:pPr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         Shores Park Advisory Committee, City Council</a:t>
            </a:r>
          </a:p>
          <a:p>
            <a:pPr indent="6350"/>
            <a:r>
              <a:rPr lang="en-US" dirty="0" smtClean="0">
                <a:latin typeface="Arial" pitchFamily="34" charset="0"/>
                <a:cs typeface="Arial" pitchFamily="34" charset="0"/>
              </a:rPr>
              <a:t>May 2, 2015 – Workshop #1 “Plan Your Park” Event</a:t>
            </a:r>
          </a:p>
          <a:p>
            <a:pPr indent="63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EXPLORE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Fall 2015  – Pop-up Events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October 18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– Workshop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“Design Your Park” Event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SAC Meeting (review refined program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January 19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City Council Meeting (present refined program)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ENVISION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Winter/Spring 2016 – SAC Meeting (Preview master plan alternatives)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Winter/Spring 2016 – Workshop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#3 “Master Plan Alternatives” 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Winter/Spring 2016 – SAC Meeting (report results &amp; review next steps)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2016 – SAC (Preview preferred plan)</a:t>
            </a:r>
          </a:p>
          <a:p>
            <a:pPr indent="6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Workshop #4 Present “Refined Park Plan”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0"/>
            <a:ext cx="77724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0" y="63442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PROJECT PROCESS AND SCHEDULE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-22365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38200" y="3962400"/>
            <a:ext cx="533400" cy="6858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2667000" y="2667000"/>
            <a:ext cx="9906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5400000">
            <a:off x="5175044" y="5188156"/>
            <a:ext cx="851312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4666" y="3542016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6196980"/>
            <a:ext cx="35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29200" y="1371600"/>
            <a:ext cx="762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86199" y="1715869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656" y="6409178"/>
            <a:ext cx="223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Parking - 33 Total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2057400" y="3124200"/>
            <a:ext cx="4724400" cy="3352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39774" r="16245" b="10058"/>
          <a:stretch/>
        </p:blipFill>
        <p:spPr>
          <a:xfrm>
            <a:off x="0" y="228600"/>
            <a:ext cx="9271000" cy="5562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029200" y="1752600"/>
            <a:ext cx="0" cy="289560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267200" y="3009900"/>
            <a:ext cx="2362200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39847" y="219658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CE 55 Roman" pitchFamily="2" charset="0"/>
              </a:rPr>
              <a:t>215’ x 175’ </a:t>
            </a:r>
          </a:p>
        </p:txBody>
      </p:sp>
    </p:spTree>
    <p:extLst>
      <p:ext uri="{BB962C8B-B14F-4D97-AF65-F5344CB8AC3E}">
        <p14:creationId xmlns:p14="http://schemas.microsoft.com/office/powerpoint/2010/main" val="38555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7013" t="37257" r="14326" b="30165"/>
          <a:stretch>
            <a:fillRect/>
          </a:stretch>
        </p:blipFill>
        <p:spPr bwMode="auto">
          <a:xfrm>
            <a:off x="364202" y="990600"/>
            <a:ext cx="8588980" cy="533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057400" y="4572000"/>
            <a:ext cx="205740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429000" y="2667000"/>
            <a:ext cx="0" cy="27432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05400" y="4267200"/>
            <a:ext cx="205740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43600" y="1600200"/>
            <a:ext cx="0" cy="3508972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15534" y="381546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175’ x 130’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2779" y="6118117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CE 55 Roman" pitchFamily="2" charset="0"/>
              </a:rPr>
              <a:t>(Existing 215’ x 175’)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4950" y="298535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240’ x 130’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432492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638800"/>
            <a:ext cx="14478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Design Workshop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46137"/>
          <a:stretch/>
        </p:blipFill>
        <p:spPr>
          <a:xfrm rot="206482">
            <a:off x="58298" y="2267211"/>
            <a:ext cx="7055242" cy="21543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257800" y="2666822"/>
            <a:ext cx="3810000" cy="20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1097" y="466717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“Ha-Ha” Fence on Slope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827" y="308608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FENCE DOWN SLOPE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30727" y="3432543"/>
            <a:ext cx="484949" cy="418739"/>
            <a:chOff x="5380429" y="457200"/>
            <a:chExt cx="484949" cy="418739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5410200" y="457200"/>
              <a:ext cx="455178" cy="381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5380429" y="810608"/>
              <a:ext cx="65331" cy="6533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46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7013" t="37257" r="14326" b="30165"/>
          <a:stretch>
            <a:fillRect/>
          </a:stretch>
        </p:blipFill>
        <p:spPr bwMode="auto">
          <a:xfrm>
            <a:off x="364202" y="990600"/>
            <a:ext cx="8588980" cy="533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6096000" y="3429000"/>
            <a:ext cx="16002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2743200"/>
            <a:ext cx="5334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3400" y="4114800"/>
            <a:ext cx="5334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1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"/>
            <a:ext cx="9144000" cy="5847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14478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Design Workshop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066800" y="577405"/>
            <a:ext cx="7086600" cy="5899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172200"/>
            <a:ext cx="27432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Design Workshop. Photo Credit: Tim Porter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6932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8227" r="3933" b="27055"/>
          <a:stretch>
            <a:fillRect/>
          </a:stretch>
        </p:blipFill>
        <p:spPr bwMode="auto">
          <a:xfrm>
            <a:off x="2031331" y="0"/>
            <a:ext cx="61137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1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5497" y="0"/>
            <a:ext cx="8188503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2600" y="578778"/>
            <a:ext cx="737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</a:rPr>
              <a:t>DISCOVER &amp; EXPLORE PHASES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2163" y="120850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COMMUNITY-WIDE SURVEY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1545260"/>
            <a:ext cx="4191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Conducted by True North Consulting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March-April 2015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Survey Goals: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Gather information to help inform the Shores Park Master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Profile recreational interests and activities of Del Mar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 use and perceptions of Del Mar parks in general, as well as Shores Park in particular.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the types of amenities and improvements to Shores Park that are priorities for Del Mar residents.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how the above may vary across subgroups.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123" name="Picture 43" descr="S:\- Projects\400-Parks, Municipal\14-409 Shores Park Master Plan\03-Presentations\Discover Phase Pres\Images\True North Cover P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1393173"/>
            <a:ext cx="4050475" cy="52536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-22365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88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4758" t="7399" b="26389"/>
          <a:stretch>
            <a:fillRect/>
          </a:stretch>
        </p:blipFill>
        <p:spPr bwMode="auto">
          <a:xfrm>
            <a:off x="2362200" y="762001"/>
            <a:ext cx="5847541" cy="6096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105400" y="381000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75033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3514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</p:spTree>
    <p:extLst>
      <p:ext uri="{BB962C8B-B14F-4D97-AF65-F5344CB8AC3E}">
        <p14:creationId xmlns:p14="http://schemas.microsoft.com/office/powerpoint/2010/main" val="33378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5400" y="381000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381000"/>
            <a:ext cx="7924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 – Amenities Summary 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Community Building with second story addition to accommodate indoor meeting/recreational space, restroom, and rooftop terrace (2,500sf addition)</a:t>
            </a: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Parking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from 9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(9 spaces),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school parking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spaces at south side,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 spaces near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hotel (31 total)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Garden Pathways with benches for sitting, enjoying views, reading, meditating, etc.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0988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turf for flexible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play with shared off-leash dog use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7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Trees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structures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Restroom located in existing building</a:t>
            </a:r>
          </a:p>
          <a:p>
            <a:pPr marL="112712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Half-court basketball</a:t>
            </a: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children’s play ground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Fitness stations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Informal Amphitheater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6877" y="234532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695960" y="914399"/>
            <a:ext cx="228600" cy="34782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54977" y="49742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85800" y="4481104"/>
            <a:ext cx="238760" cy="13862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695960" y="6096001"/>
            <a:ext cx="228600" cy="60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4977" y="61172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514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4560" y="6440356"/>
            <a:ext cx="70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Interpretive Education (plant ID tags, education signage, etc.)</a:t>
            </a:r>
          </a:p>
        </p:txBody>
      </p:sp>
    </p:spTree>
    <p:extLst>
      <p:ext uri="{BB962C8B-B14F-4D97-AF65-F5344CB8AC3E}">
        <p14:creationId xmlns:p14="http://schemas.microsoft.com/office/powerpoint/2010/main" val="39451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00600" y="76200"/>
            <a:ext cx="24384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52932" t="9658" r="18623" b="64794"/>
          <a:stretch>
            <a:fillRect/>
          </a:stretch>
        </p:blipFill>
        <p:spPr bwMode="auto">
          <a:xfrm>
            <a:off x="3352800" y="304800"/>
            <a:ext cx="4413250" cy="594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mcb-exterior-aug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" y="1676400"/>
            <a:ext cx="3086100" cy="205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0" t="10975" r="26797" b="57439"/>
          <a:stretch/>
        </p:blipFill>
        <p:spPr>
          <a:xfrm>
            <a:off x="190500" y="3881062"/>
            <a:ext cx="3086100" cy="2761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6375" y="4978400"/>
            <a:ext cx="444892" cy="3230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42618" t="9658" r="18623" b="63811"/>
          <a:stretch>
            <a:fillRect/>
          </a:stretch>
        </p:blipFill>
        <p:spPr bwMode="auto">
          <a:xfrm>
            <a:off x="2057400" y="304800"/>
            <a:ext cx="6013450" cy="617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43400" y="3505200"/>
            <a:ext cx="20574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28528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3716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Terri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Rippee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/>
          <a:stretch/>
        </p:blipFill>
        <p:spPr>
          <a:xfrm>
            <a:off x="22261" y="4572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724400" y="1981200"/>
            <a:ext cx="2667000" cy="2209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43171" t="28477" r="15636" b="52209"/>
          <a:stretch>
            <a:fillRect/>
          </a:stretch>
        </p:blipFill>
        <p:spPr bwMode="auto">
          <a:xfrm>
            <a:off x="1371600" y="838200"/>
            <a:ext cx="7478949" cy="5257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05400" y="351472"/>
            <a:ext cx="4038600" cy="369332"/>
            <a:chOff x="5105400" y="351472"/>
            <a:chExt cx="4038600" cy="369332"/>
          </a:xfrm>
        </p:grpSpPr>
        <p:sp>
          <p:nvSpPr>
            <p:cNvPr id="4" name="Rectangle 3"/>
            <p:cNvSpPr/>
            <p:nvPr/>
          </p:nvSpPr>
          <p:spPr>
            <a:xfrm>
              <a:off x="5105400" y="381000"/>
              <a:ext cx="40386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0200" y="351472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</a:rPr>
                <a:t>INTEREST GROUP INTERVIEWS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838200"/>
            <a:ext cx="8915400" cy="647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20 interest group interviews held between January and May of 2015.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12, 2015                     Farmers Market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12, 2015                     Garden Club Interest Group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14, 2015                     Del Mar Community Connections (DMCC)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14, 2015                     Historical Society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14, 2015                     Friends of Del Mar Parks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14, 2015                     Park &amp; Recreation Staff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14, 2015                     Youth Sports Groups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15, 2015                     Del Mar Foundation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22, 2015                     Del Mar Village Association (DMVA)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22, 2015                     Dog Owners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 9, 2015                       Parents/Young Del Mar/PTA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 19, 2015                     Sustainability Advisory Board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31, 2015                 Adjacent Commercial Property Owners and Businesses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31, 2015                 Adjacent Residential Property Owners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13, 2015                    Winston School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6, 2015                      Community Services Department Staff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6, 2015                      Public Works Department Staff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6, 2015                      Youth Sports Organizations (conference call)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12, 2015                    Alvarado House Tour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13, 2015                    Clean Water Program Manager (conference call)</a:t>
            </a:r>
          </a:p>
          <a:p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- Projects\400-Parks, Municipal\14-409 Shores Park Master Plan\02-Prelim Design\-Case Studies\Images\Case Studies\Teardrop Park\Not Used\teardrop-park-pla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03199"/>
            <a:ext cx="9144001" cy="66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44958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Michael Van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Valkenburgh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Associates. Photo Credit: Natural Learning Initiative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:\- Projects\400-Parks, Municipal\12-415 Gonzales Canyon Neighborhood Park\Images\2013 04 02 GDP materials\Play ground_006-Alta-Laguna-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5708"/>
          <a:stretch>
            <a:fillRect/>
          </a:stretch>
        </p:blipFill>
        <p:spPr bwMode="auto">
          <a:xfrm>
            <a:off x="4710113" y="230188"/>
            <a:ext cx="390048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LS 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2308" r="9818"/>
          <a:stretch>
            <a:fillRect/>
          </a:stretch>
        </p:blipFill>
        <p:spPr bwMode="auto">
          <a:xfrm>
            <a:off x="342900" y="228600"/>
            <a:ext cx="421481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381000" y="6294438"/>
            <a:ext cx="5486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bg1"/>
                </a:solidFill>
              </a:rPr>
              <a:t>5-12 Play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399"/>
            <a:ext cx="4176713" cy="27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2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4"/>
          <a:stretch/>
        </p:blipFill>
        <p:spPr>
          <a:xfrm>
            <a:off x="4800600" y="4038600"/>
            <a:ext cx="4060151" cy="263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795927" y="30822"/>
            <a:ext cx="5704545" cy="392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66964"/>
            <a:ext cx="3886200" cy="2604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35954" cy="4695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257800"/>
            <a:ext cx="22860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Susan Berger/Chicago Tribune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23849" r="17500" b="10879"/>
          <a:stretch/>
        </p:blipFill>
        <p:spPr>
          <a:xfrm>
            <a:off x="2133600" y="76200"/>
            <a:ext cx="5181600" cy="3022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004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800" y="2514600"/>
            <a:ext cx="990600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5257800" y="5029200"/>
            <a:ext cx="990600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0" y="33528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5955268"/>
            <a:ext cx="35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 rot="21146348">
            <a:off x="5290715" y="1263385"/>
            <a:ext cx="762000" cy="17088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33799" y="1977990"/>
            <a:ext cx="35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970" y="6336268"/>
            <a:ext cx="207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Parking - 31 Total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62200" y="3352800"/>
            <a:ext cx="48768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4758" t="36206" b="26389"/>
          <a:stretch>
            <a:fillRect/>
          </a:stretch>
        </p:blipFill>
        <p:spPr bwMode="auto">
          <a:xfrm>
            <a:off x="604258" y="1600200"/>
            <a:ext cx="8539742" cy="502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62200" y="3950732"/>
            <a:ext cx="411480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41744" y="2696593"/>
            <a:ext cx="0" cy="233260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4400" y="3033204"/>
            <a:ext cx="15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200’ x 150’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455" y="6236732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CE 55 Roman" pitchFamily="2" charset="0"/>
              </a:rPr>
              <a:t>(Existing 215’ x 175’)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758" y="3950732"/>
            <a:ext cx="15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340’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72000" y="3487698"/>
            <a:ext cx="1905000" cy="1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129361" y="2945790"/>
            <a:ext cx="7406" cy="215961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7023" y="3719215"/>
            <a:ext cx="1290577" cy="17682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78406" y="3242966"/>
            <a:ext cx="15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170’ x 115’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6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81"/>
            <a:ext cx="9114890" cy="60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" y="533400"/>
            <a:ext cx="9267568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26670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Maya Lin. Photo Credit: Jerry L. Thompson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304800" y="720804"/>
            <a:ext cx="46214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Egghunt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 - April 4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Farmer’s Market – April 18, 2015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Farmer’s Market – October 3, 2015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Stroll – October 4, 2015</a:t>
            </a:r>
          </a:p>
          <a:p>
            <a:pPr lvl="1"/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Feedback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tallied from notations made by community members in response to open-ended questions regarding favorite parks, possible amenities for Shores Park, and preferred recreational activities.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were no formal inquiries made regarding residency. However, anecdotally, the majority of feedback was from Del Mar residents.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5400" y="351472"/>
            <a:ext cx="4038600" cy="369332"/>
            <a:chOff x="5105400" y="351472"/>
            <a:chExt cx="4038600" cy="369332"/>
          </a:xfrm>
        </p:grpSpPr>
        <p:sp>
          <p:nvSpPr>
            <p:cNvPr id="5" name="Rectangle 4"/>
            <p:cNvSpPr/>
            <p:nvPr/>
          </p:nvSpPr>
          <p:spPr>
            <a:xfrm>
              <a:off x="5105400" y="381000"/>
              <a:ext cx="40386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351472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</a:rPr>
                <a:t>POP-UP EVENTS</a:t>
              </a:r>
            </a:p>
          </p:txBody>
        </p:sp>
      </p:grpSp>
      <p:pic>
        <p:nvPicPr>
          <p:cNvPr id="47106" name="Picture 2" descr="S:\- Projects\400-Parks, Municipal\14-409 Shores Park Master Plan\01-Incoming\City of Del Mar\2015 06 02 Pop-Up Input_ Photos\IMG_26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7735" r="13061"/>
          <a:stretch/>
        </p:blipFill>
        <p:spPr bwMode="auto">
          <a:xfrm>
            <a:off x="4370119" y="926274"/>
            <a:ext cx="4773881" cy="596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381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2" cstate="print"/>
          <a:srcRect l="8015" t="9570" r="2974" b="26389"/>
          <a:stretch>
            <a:fillRect/>
          </a:stretch>
        </p:blipFill>
        <p:spPr bwMode="auto">
          <a:xfrm>
            <a:off x="2057400" y="40585"/>
            <a:ext cx="6248400" cy="6741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1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4054" t="8432" r="4061" b="26201"/>
          <a:stretch>
            <a:fillRect/>
          </a:stretch>
        </p:blipFill>
        <p:spPr bwMode="auto">
          <a:xfrm>
            <a:off x="2187117" y="762000"/>
            <a:ext cx="5712671" cy="6096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105400" y="381000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3589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3514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</p:spTree>
    <p:extLst>
      <p:ext uri="{BB962C8B-B14F-4D97-AF65-F5344CB8AC3E}">
        <p14:creationId xmlns:p14="http://schemas.microsoft.com/office/powerpoint/2010/main" val="13262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5400" y="381000"/>
            <a:ext cx="4038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9937" y="304800"/>
            <a:ext cx="8305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C – Amenities Summary 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Community Building with indoor meeting/recreational space, restroom, and rooftop terrace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(+/-3,000sf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Below Grade Parking with Access from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(35 spaces), 15 spaces at hotel</a:t>
            </a: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Garden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pathways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benches for sitting, enjoying views, reading, meditating, etc.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leash dog area (no obvious or rigid fences)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098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Open turf for flexible play</a:t>
            </a:r>
          </a:p>
          <a:p>
            <a:pPr marL="115887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Children’s discovery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play garden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Trees and structures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Restroom in new building</a:t>
            </a:r>
          </a:p>
          <a:p>
            <a:pPr marL="112712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Joint Use Multi-Use Sport Court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Fitness Stations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Informal Amphitheatre </a:t>
            </a:r>
          </a:p>
          <a:p>
            <a:pPr marL="112712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Interpretive education/Garden Walk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59323" y="266978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685800" y="857860"/>
            <a:ext cx="228600" cy="3962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7423" y="54314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85800" y="5105400"/>
            <a:ext cx="152400" cy="685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693420" y="6096000"/>
            <a:ext cx="128254" cy="60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5946" y="62696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514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DRAFT PARK PROGRAM</a:t>
            </a:r>
          </a:p>
        </p:txBody>
      </p:sp>
    </p:spTree>
    <p:extLst>
      <p:ext uri="{BB962C8B-B14F-4D97-AF65-F5344CB8AC3E}">
        <p14:creationId xmlns:p14="http://schemas.microsoft.com/office/powerpoint/2010/main" val="18231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8132" t="10074" r="4061" b="26201"/>
          <a:stretch>
            <a:fillRect/>
          </a:stretch>
        </p:blipFill>
        <p:spPr bwMode="auto">
          <a:xfrm>
            <a:off x="2362200" y="76200"/>
            <a:ext cx="6172200" cy="67191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791200" y="118042"/>
            <a:ext cx="0" cy="1024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220200" cy="61468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7868618">
            <a:off x="2445538" y="5379969"/>
            <a:ext cx="458014" cy="24982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600200" y="3480770"/>
            <a:ext cx="11320318" cy="2310430"/>
          </a:xfrm>
          <a:custGeom>
            <a:avLst/>
            <a:gdLst>
              <a:gd name="connsiteX0" fmla="*/ 4719781 w 10751127"/>
              <a:gd name="connsiteY0" fmla="*/ 2392218 h 2392218"/>
              <a:gd name="connsiteX1" fmla="*/ 10751127 w 10751127"/>
              <a:gd name="connsiteY1" fmla="*/ 2382982 h 2392218"/>
              <a:gd name="connsiteX2" fmla="*/ 10677236 w 10751127"/>
              <a:gd name="connsiteY2" fmla="*/ 2346036 h 2392218"/>
              <a:gd name="connsiteX3" fmla="*/ 10649527 w 10751127"/>
              <a:gd name="connsiteY3" fmla="*/ 2327563 h 2392218"/>
              <a:gd name="connsiteX4" fmla="*/ 8331200 w 10751127"/>
              <a:gd name="connsiteY4" fmla="*/ 0 h 2392218"/>
              <a:gd name="connsiteX5" fmla="*/ 2235200 w 10751127"/>
              <a:gd name="connsiteY5" fmla="*/ 0 h 2392218"/>
              <a:gd name="connsiteX6" fmla="*/ 0 w 10751127"/>
              <a:gd name="connsiteY6" fmla="*/ 1385454 h 2392218"/>
              <a:gd name="connsiteX7" fmla="*/ 4913745 w 10751127"/>
              <a:gd name="connsiteY7" fmla="*/ 1385454 h 2392218"/>
              <a:gd name="connsiteX8" fmla="*/ 4553527 w 10751127"/>
              <a:gd name="connsiteY8" fmla="*/ 2373745 h 2392218"/>
              <a:gd name="connsiteX9" fmla="*/ 4599709 w 10751127"/>
              <a:gd name="connsiteY9" fmla="*/ 2392218 h 239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51127" h="2392218">
                <a:moveTo>
                  <a:pt x="4719781" y="2392218"/>
                </a:moveTo>
                <a:lnTo>
                  <a:pt x="10751127" y="2382982"/>
                </a:lnTo>
                <a:cubicBezTo>
                  <a:pt x="10726497" y="2370667"/>
                  <a:pt x="10701411" y="2359223"/>
                  <a:pt x="10677236" y="2346036"/>
                </a:cubicBezTo>
                <a:cubicBezTo>
                  <a:pt x="10667491" y="2340720"/>
                  <a:pt x="10649527" y="2327563"/>
                  <a:pt x="10649527" y="2327563"/>
                </a:cubicBezTo>
                <a:lnTo>
                  <a:pt x="8331200" y="0"/>
                </a:lnTo>
                <a:lnTo>
                  <a:pt x="2235200" y="0"/>
                </a:lnTo>
                <a:lnTo>
                  <a:pt x="0" y="1385454"/>
                </a:lnTo>
                <a:lnTo>
                  <a:pt x="4913745" y="1385454"/>
                </a:lnTo>
                <a:lnTo>
                  <a:pt x="4553527" y="2373745"/>
                </a:lnTo>
                <a:lnTo>
                  <a:pt x="4599709" y="2392218"/>
                </a:lnTo>
              </a:path>
            </a:pathLst>
          </a:custGeom>
          <a:noFill/>
          <a:ln w="101600" cap="flat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7708440">
            <a:off x="1608288" y="6077523"/>
            <a:ext cx="1146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Helvetica CE 55 Roman" pitchFamily="2" charset="0"/>
              </a:rPr>
              <a:t>PARKING</a:t>
            </a:r>
          </a:p>
        </p:txBody>
      </p:sp>
      <p:sp>
        <p:nvSpPr>
          <p:cNvPr id="9" name="TextBox 8"/>
          <p:cNvSpPr txBox="1"/>
          <p:nvPr/>
        </p:nvSpPr>
        <p:spPr>
          <a:xfrm rot="17708440">
            <a:off x="1754027" y="6034361"/>
            <a:ext cx="1509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Helvetica CE 55 Roman" pitchFamily="2" charset="0"/>
              </a:rPr>
              <a:t>ENTRANCE</a:t>
            </a:r>
          </a:p>
        </p:txBody>
      </p:sp>
    </p:spTree>
    <p:extLst>
      <p:ext uri="{BB962C8B-B14F-4D97-AF65-F5344CB8AC3E}">
        <p14:creationId xmlns:p14="http://schemas.microsoft.com/office/powerpoint/2010/main" val="2820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8132" t="10074" r="4061" b="26201"/>
          <a:stretch>
            <a:fillRect/>
          </a:stretch>
        </p:blipFill>
        <p:spPr bwMode="auto">
          <a:xfrm>
            <a:off x="2362200" y="76200"/>
            <a:ext cx="6172200" cy="67191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 rot="5400000">
            <a:off x="5638800" y="5029200"/>
            <a:ext cx="990600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5955268"/>
            <a:ext cx="35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Parking Spaces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1944469"/>
            <a:ext cx="178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35 below grade parking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970" y="6336268"/>
            <a:ext cx="207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Parking - 50 Total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2600" y="1752600"/>
            <a:ext cx="11430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32338" t="11023" r="15452" b="54170"/>
          <a:stretch>
            <a:fillRect/>
          </a:stretch>
        </p:blipFill>
        <p:spPr bwMode="auto">
          <a:xfrm>
            <a:off x="2286000" y="0"/>
            <a:ext cx="6629400" cy="6629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236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32338" t="11023" r="15452" b="54170"/>
          <a:stretch>
            <a:fillRect/>
          </a:stretch>
        </p:blipFill>
        <p:spPr bwMode="auto">
          <a:xfrm>
            <a:off x="2286000" y="0"/>
            <a:ext cx="6629400" cy="6629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Oval 1"/>
          <p:cNvSpPr/>
          <p:nvPr/>
        </p:nvSpPr>
        <p:spPr>
          <a:xfrm>
            <a:off x="5486400" y="457200"/>
            <a:ext cx="20574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822"/>
            <a:ext cx="9144000" cy="51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822"/>
            <a:ext cx="9144000" cy="51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762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2, 2015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Walking tour of the site, identification of opportunities and constraints. Guiding Principles exercise, Potential Amenities exercise.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05400" y="351472"/>
            <a:ext cx="4038600" cy="369332"/>
            <a:chOff x="5105400" y="351472"/>
            <a:chExt cx="4038600" cy="369332"/>
          </a:xfrm>
        </p:grpSpPr>
        <p:sp>
          <p:nvSpPr>
            <p:cNvPr id="5" name="Rectangle 4"/>
            <p:cNvSpPr/>
            <p:nvPr/>
          </p:nvSpPr>
          <p:spPr>
            <a:xfrm>
              <a:off x="5105400" y="381000"/>
              <a:ext cx="40386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351472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</a:rPr>
                <a:t>COMMUNITY WORKSHOP #1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666" b="10000"/>
          <a:stretch/>
        </p:blipFill>
        <p:spPr>
          <a:xfrm>
            <a:off x="983854" y="4800600"/>
            <a:ext cx="2671790" cy="1805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37207" b="6826"/>
          <a:stretch/>
        </p:blipFill>
        <p:spPr>
          <a:xfrm>
            <a:off x="988644" y="1981200"/>
            <a:ext cx="6936156" cy="2667001"/>
          </a:xfrm>
          <a:prstGeom prst="rect">
            <a:avLst/>
          </a:prstGeom>
        </p:spPr>
      </p:pic>
      <p:pic>
        <p:nvPicPr>
          <p:cNvPr id="11" name="Picture 3" descr="S:\- Projects\400-Parks, Municipal\14-409 Shores Park Master Plan\00-Admin\Meeting Items\2015 05 14 Summary of DISCOVER phase\Linked Images\City_Del Mar_Pet.JPG"/>
          <p:cNvPicPr>
            <a:picLocks noChangeAspect="1" noChangeArrowheads="1"/>
          </p:cNvPicPr>
          <p:nvPr/>
        </p:nvPicPr>
        <p:blipFill rotWithShape="1">
          <a:blip r:embed="rId4" cstate="print"/>
          <a:srcRect l="35713" t="30276" r="16414"/>
          <a:stretch/>
        </p:blipFill>
        <p:spPr bwMode="auto">
          <a:xfrm>
            <a:off x="3901305" y="4809781"/>
            <a:ext cx="1644235" cy="1796083"/>
          </a:xfrm>
          <a:prstGeom prst="rect">
            <a:avLst/>
          </a:prstGeom>
          <a:noFill/>
        </p:spPr>
      </p:pic>
      <p:pic>
        <p:nvPicPr>
          <p:cNvPr id="9" name="Picture 2" descr="S:\- Projects\400-Parks, Municipal\14-409 Shores Park Master Plan\04-Images\2015 05 02 community mtg 1\Plan your park workshop\IMG_18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838" b="4792"/>
          <a:stretch/>
        </p:blipFill>
        <p:spPr bwMode="auto">
          <a:xfrm>
            <a:off x="5791200" y="4800600"/>
            <a:ext cx="2133600" cy="1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32338" t="11023" r="15452" b="54170"/>
          <a:stretch>
            <a:fillRect/>
          </a:stretch>
        </p:blipFill>
        <p:spPr bwMode="auto">
          <a:xfrm>
            <a:off x="2286000" y="0"/>
            <a:ext cx="6629400" cy="6629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Oval 1"/>
          <p:cNvSpPr/>
          <p:nvPr/>
        </p:nvSpPr>
        <p:spPr>
          <a:xfrm>
            <a:off x="4419600" y="2819400"/>
            <a:ext cx="2667000" cy="3352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4"/>
          <a:stretch/>
        </p:blipFill>
        <p:spPr>
          <a:xfrm>
            <a:off x="4800600" y="4038600"/>
            <a:ext cx="4060151" cy="263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795927" y="30822"/>
            <a:ext cx="5704545" cy="3922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66964"/>
            <a:ext cx="3886200" cy="2604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400800"/>
            <a:ext cx="1295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Enderstudio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/>
          <a:stretch/>
        </p:blipFill>
        <p:spPr>
          <a:xfrm>
            <a:off x="22261" y="4572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32338" t="11023" r="15452" b="54170"/>
          <a:stretch>
            <a:fillRect/>
          </a:stretch>
        </p:blipFill>
        <p:spPr bwMode="auto">
          <a:xfrm>
            <a:off x="2286000" y="0"/>
            <a:ext cx="6629400" cy="6629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Oval 1"/>
          <p:cNvSpPr/>
          <p:nvPr/>
        </p:nvSpPr>
        <p:spPr>
          <a:xfrm>
            <a:off x="6362267" y="3581400"/>
            <a:ext cx="2400733" cy="2209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- Projects\400-Parks, Municipal\14-409 Shores Park Master Plan\03-Presentations\2015 12 07 Program and bubble diagrams\Images\Buildi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600200"/>
            <a:ext cx="9144000" cy="366473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Community Building stepped into slope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4038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CE 55 Roman" pitchFamily="2" charset="0"/>
              </a:rPr>
              <a:t>FFE 143</a:t>
            </a:r>
            <a:endParaRPr lang="en-US" dirty="0">
              <a:latin typeface="Helvetica CE 55 Roman" pitchFamily="2" charset="0"/>
            </a:endParaRPr>
          </a:p>
          <a:p>
            <a:endParaRPr lang="en-US" dirty="0" smtClean="0">
              <a:latin typeface="Helvetica CE 55 Rom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32398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CE 55 Roman" pitchFamily="2" charset="0"/>
              </a:rPr>
              <a:t>FFE 158</a:t>
            </a:r>
            <a:endParaRPr lang="en-US" dirty="0">
              <a:latin typeface="Helvetica CE 55 Roman" pitchFamily="2" charset="0"/>
            </a:endParaRPr>
          </a:p>
          <a:p>
            <a:endParaRPr lang="en-US" dirty="0" smtClean="0">
              <a:latin typeface="Helvetica CE 55 Rom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800" y="28194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CE 55 Roman" pitchFamily="2" charset="0"/>
              </a:rPr>
              <a:t>CAMINO DEL MAR</a:t>
            </a:r>
            <a:endParaRPr lang="en-US" dirty="0">
              <a:latin typeface="Helvetica CE 55 Roman" pitchFamily="2" charset="0"/>
            </a:endParaRPr>
          </a:p>
          <a:p>
            <a:endParaRPr lang="en-US" dirty="0" smtClean="0">
              <a:latin typeface="Helvetica CE 55 Roman" pitchFamily="2" charset="0"/>
            </a:endParaRPr>
          </a:p>
        </p:txBody>
      </p:sp>
      <p:pic>
        <p:nvPicPr>
          <p:cNvPr id="12" name="Picture 2" descr="S:\- Projects\400-Parks, Municipal\14-409 Shores Park Master Plan\03-Presentations\2015 12 07 Program and bubble diagrams\Images\Building.jpg"/>
          <p:cNvPicPr>
            <a:picLocks noChangeAspect="1" noChangeArrowheads="1"/>
          </p:cNvPicPr>
          <p:nvPr/>
        </p:nvPicPr>
        <p:blipFill rotWithShape="1">
          <a:blip r:embed="rId3" cstate="print"/>
          <a:srcRect l="40833" t="24951" r="23333" b="45939"/>
          <a:stretch/>
        </p:blipFill>
        <p:spPr bwMode="auto">
          <a:xfrm>
            <a:off x="3332825" y="3655588"/>
            <a:ext cx="1010575" cy="868326"/>
          </a:xfrm>
          <a:prstGeom prst="rect">
            <a:avLst/>
          </a:prstGeom>
          <a:noFill/>
        </p:spPr>
      </p:pic>
      <p:pic>
        <p:nvPicPr>
          <p:cNvPr id="13" name="Picture 2" descr="S:\- Projects\400-Parks, Municipal\14-409 Shores Park Master Plan\03-Presentations\2015 12 07 Program and bubble diagrams\Images\Building.jpg"/>
          <p:cNvPicPr>
            <a:picLocks noChangeAspect="1" noChangeArrowheads="1"/>
          </p:cNvPicPr>
          <p:nvPr/>
        </p:nvPicPr>
        <p:blipFill rotWithShape="1">
          <a:blip r:embed="rId3" cstate="print"/>
          <a:srcRect l="40833" t="24951" r="23333" b="45939"/>
          <a:stretch/>
        </p:blipFill>
        <p:spPr bwMode="auto">
          <a:xfrm>
            <a:off x="3485225" y="3856074"/>
            <a:ext cx="248575" cy="868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0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8132" t="10074" r="4061" b="26201"/>
          <a:stretch>
            <a:fillRect/>
          </a:stretch>
        </p:blipFill>
        <p:spPr bwMode="auto">
          <a:xfrm>
            <a:off x="2362200" y="76200"/>
            <a:ext cx="6172200" cy="67191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6969087" y="3146100"/>
            <a:ext cx="346113" cy="57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53000" y="4572000"/>
            <a:ext cx="381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97687" y="4648200"/>
            <a:ext cx="346113" cy="57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92887" y="3992696"/>
            <a:ext cx="346113" cy="57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23849" r="17500" b="10879"/>
          <a:stretch/>
        </p:blipFill>
        <p:spPr>
          <a:xfrm>
            <a:off x="2133600" y="76200"/>
            <a:ext cx="5181600" cy="3022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004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8132" t="10074" r="4061" b="26201"/>
          <a:stretch>
            <a:fillRect/>
          </a:stretch>
        </p:blipFill>
        <p:spPr bwMode="auto">
          <a:xfrm>
            <a:off x="2362200" y="76200"/>
            <a:ext cx="6172200" cy="67191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Oval 3"/>
          <p:cNvSpPr/>
          <p:nvPr/>
        </p:nvSpPr>
        <p:spPr>
          <a:xfrm rot="5400000">
            <a:off x="3695700" y="2552700"/>
            <a:ext cx="2743200" cy="449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10580" t="32674" r="6052" b="29476"/>
          <a:stretch>
            <a:fillRect/>
          </a:stretch>
        </p:blipFill>
        <p:spPr bwMode="auto">
          <a:xfrm>
            <a:off x="152400" y="685800"/>
            <a:ext cx="8839200" cy="6019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15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285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1219200"/>
            <a:ext cx="8229600" cy="5170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beautiful and peaceful neighborhood park environment that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residents of Del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inclusive space that offers recreational opportunities for all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ages.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houghtfully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 the needs and desires of residents visiting the park with or without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pets.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Capture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dramatic views to the Pacific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Ocean.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gardenesque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park setting that is environmentally and economically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activities, program, circulation, and recreational needs of the Winston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School.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park that reflects the rich history, unique culture, and community character of Del Mar.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7999" y="478461"/>
            <a:ext cx="6084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</a:rPr>
              <a:t>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36582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10580" t="32674" r="6052" b="29476"/>
          <a:stretch>
            <a:fillRect/>
          </a:stretch>
        </p:blipFill>
        <p:spPr bwMode="auto">
          <a:xfrm>
            <a:off x="152400" y="685800"/>
            <a:ext cx="8839200" cy="6019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15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800" y="4103132"/>
            <a:ext cx="205740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676900" y="2598345"/>
            <a:ext cx="0" cy="304045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33950" y="33263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135’ x 200’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482" y="6287617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CE 55 Roman" pitchFamily="2" charset="0"/>
              </a:rPr>
              <a:t>(Existing 215’ x 175’)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95400" y="4343400"/>
            <a:ext cx="236220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969532" y="3124200"/>
            <a:ext cx="0" cy="23622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3600" y="443126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160’ x 150’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46137"/>
          <a:stretch/>
        </p:blipFill>
        <p:spPr>
          <a:xfrm rot="206482">
            <a:off x="58298" y="2267211"/>
            <a:ext cx="7055242" cy="21543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257800" y="2666822"/>
            <a:ext cx="3810000" cy="20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1097" y="466717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“Ha-Ha” Fence on Slope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827" y="308608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FENCE DOWN SLOPE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30727" y="3432543"/>
            <a:ext cx="484949" cy="418739"/>
            <a:chOff x="5380429" y="457200"/>
            <a:chExt cx="484949" cy="418739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5410200" y="457200"/>
              <a:ext cx="455178" cy="381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5380429" y="810608"/>
              <a:ext cx="65331" cy="6533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21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b="5405"/>
          <a:stretch>
            <a:fillRect/>
          </a:stretch>
        </p:blipFill>
        <p:spPr bwMode="auto">
          <a:xfrm>
            <a:off x="342900" y="228600"/>
            <a:ext cx="845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- Projects\400-Parks, Municipal\12-415 Gonzales Canyon Neighborhood Park\Images\2013 04 02 GDP materials\group_of_children_on_gr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48137"/>
            <a:ext cx="3369833" cy="25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8138"/>
            <a:ext cx="3851238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6400800"/>
            <a:ext cx="32004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Photo Credit :Saskatchewan River Sturgeon Mgmt. Board 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10580" t="32674" r="6052" b="29476"/>
          <a:stretch>
            <a:fillRect/>
          </a:stretch>
        </p:blipFill>
        <p:spPr bwMode="auto">
          <a:xfrm>
            <a:off x="152400" y="685800"/>
            <a:ext cx="8839200" cy="6019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" y="15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Oval 3"/>
          <p:cNvSpPr/>
          <p:nvPr/>
        </p:nvSpPr>
        <p:spPr>
          <a:xfrm>
            <a:off x="990600" y="1143000"/>
            <a:ext cx="1524000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62500" b="37038"/>
          <a:stretch>
            <a:fillRect/>
          </a:stretch>
        </p:blipFill>
        <p:spPr bwMode="auto">
          <a:xfrm>
            <a:off x="1828800" y="76200"/>
            <a:ext cx="5105401" cy="36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86200"/>
            <a:ext cx="5105400" cy="27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2133600" cy="2154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Mark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Ylen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/Democrat Herald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000" y="33589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2" cstate="print"/>
          <a:srcRect l="8132" t="10074" r="4061" b="26201"/>
          <a:stretch>
            <a:fillRect/>
          </a:stretch>
        </p:blipFill>
        <p:spPr bwMode="auto">
          <a:xfrm>
            <a:off x="2362200" y="76200"/>
            <a:ext cx="6172200" cy="6719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24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818" y="0"/>
            <a:ext cx="8348182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80950"/>
            <a:ext cx="868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</a:rPr>
              <a:t>CONCLUSION &amp; DISCUSSION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211775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4</a:t>
            </a:r>
          </a:p>
        </p:txBody>
      </p:sp>
      <p:pic>
        <p:nvPicPr>
          <p:cNvPr id="17" name="Picture 2" descr="S:\- Projects\400-Parks, Municipal\14-409 Shores Park Master Plan\03-Presentations\2015 12 07 Program and bubble diagrams\Images\Bubble Diagrams 3.jpg"/>
          <p:cNvPicPr>
            <a:picLocks noChangeAspect="1" noChangeArrowheads="1"/>
          </p:cNvPicPr>
          <p:nvPr/>
        </p:nvPicPr>
        <p:blipFill>
          <a:blip r:embed="rId2" cstate="print"/>
          <a:srcRect l="9552" t="9924" r="3933" b="27055"/>
          <a:stretch>
            <a:fillRect/>
          </a:stretch>
        </p:blipFill>
        <p:spPr bwMode="auto">
          <a:xfrm>
            <a:off x="416131" y="2726793"/>
            <a:ext cx="2514355" cy="2721163"/>
          </a:xfrm>
          <a:prstGeom prst="rect">
            <a:avLst/>
          </a:prstGeom>
          <a:noFill/>
        </p:spPr>
      </p:pic>
      <p:pic>
        <p:nvPicPr>
          <p:cNvPr id="21" name="Picture 2" descr="S:\- Projects\400-Parks, Municipal\14-409 Shores Park Master Plan\03-Presentations\2015 12 07 Program and bubble diagrams\Images\Bubble Diagrams 2.jpg"/>
          <p:cNvPicPr>
            <a:picLocks noChangeAspect="1" noChangeArrowheads="1"/>
          </p:cNvPicPr>
          <p:nvPr/>
        </p:nvPicPr>
        <p:blipFill>
          <a:blip r:embed="rId3" cstate="print"/>
          <a:srcRect l="8015" t="9570" r="4059" b="26389"/>
          <a:stretch>
            <a:fillRect/>
          </a:stretch>
        </p:blipFill>
        <p:spPr bwMode="auto">
          <a:xfrm>
            <a:off x="3272318" y="2705677"/>
            <a:ext cx="2590800" cy="2829646"/>
          </a:xfrm>
          <a:prstGeom prst="rect">
            <a:avLst/>
          </a:prstGeom>
          <a:noFill/>
        </p:spPr>
      </p:pic>
      <p:pic>
        <p:nvPicPr>
          <p:cNvPr id="22" name="Picture 2" descr="S:\- Projects\400-Parks, Municipal\14-409 Shores Park Master Plan\03-Presentations\2015 12 07 Program and bubble diagrams\Images\Bubble Diagrams 1.jpg"/>
          <p:cNvPicPr>
            <a:picLocks noChangeAspect="1" noChangeArrowheads="1"/>
          </p:cNvPicPr>
          <p:nvPr/>
        </p:nvPicPr>
        <p:blipFill>
          <a:blip r:embed="rId4" cstate="print"/>
          <a:srcRect l="8132" t="10074" r="4061" b="26201"/>
          <a:stretch>
            <a:fillRect/>
          </a:stretch>
        </p:blipFill>
        <p:spPr bwMode="auto">
          <a:xfrm>
            <a:off x="6135790" y="2700683"/>
            <a:ext cx="2603914" cy="28346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02053" y="2168703"/>
            <a:ext cx="2208547" cy="37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C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216870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B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168703"/>
            <a:ext cx="20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Concept A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295400"/>
            <a:ext cx="8915400" cy="59093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I Potential Amenities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Attractive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gardens and landscaping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water use/sustainable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Benches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sitting, enjoying views, reading, meditating, etc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Fully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accessible for visitors with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disabilities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Furnishings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such as trash and recycling receptacles, drinking fountains, bike racks, etc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rassy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areas for off leash dog activities (no obvious or rigid fences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0988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turf for flexible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(also addresses Winston School lease requirement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96875" indent="-280988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0988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Indoor meeting/recreational community space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Parking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meet building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Accommodate children’s activities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Picnic Area(s)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Restroom</a:t>
            </a:r>
          </a:p>
          <a:p>
            <a:pPr marL="11271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Shade</a:t>
            </a:r>
          </a:p>
          <a:p>
            <a:pPr marL="396875" indent="-284163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Walking Paths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 indent="-284163"/>
            <a:endParaRPr lang="en-US" dirty="0" smtClean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490336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</a:rPr>
              <a:t>POTENTIAL AMENITIES</a:t>
            </a:r>
          </a:p>
        </p:txBody>
      </p:sp>
    </p:spTree>
    <p:extLst>
      <p:ext uri="{BB962C8B-B14F-4D97-AF65-F5344CB8AC3E}">
        <p14:creationId xmlns:p14="http://schemas.microsoft.com/office/powerpoint/2010/main" val="17941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Helvetica CE 55 Roman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5043</TotalTime>
  <Words>1286</Words>
  <Application>Microsoft Office PowerPoint</Application>
  <PresentationFormat>On-screen Show (4:3)</PresentationFormat>
  <Paragraphs>365</Paragraphs>
  <Slides>87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DISCOVER EXPLORE ENVISION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bcanales</dc:creator>
  <cp:lastModifiedBy>Kristen M. Crane</cp:lastModifiedBy>
  <cp:revision>465</cp:revision>
  <cp:lastPrinted>2015-06-10T02:23:00Z</cp:lastPrinted>
  <dcterms:created xsi:type="dcterms:W3CDTF">2015-06-08T23:26:30Z</dcterms:created>
  <dcterms:modified xsi:type="dcterms:W3CDTF">2016-01-19T19:31:25Z</dcterms:modified>
</cp:coreProperties>
</file>